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20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70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9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95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73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22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3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84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89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09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12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61693-4809-4869-8450-EF21A28174B6}" type="datetimeFigureOut">
              <a:rPr lang="de-DE" smtClean="0"/>
              <a:t>11.11.2015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14660-DC48-4351-A01B-2327247CE9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81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package" Target="../embeddings/Microsoft_PowerPoint_Presentation1.pptx"/><Relationship Id="rId18" Type="http://schemas.openxmlformats.org/officeDocument/2006/relationships/image" Target="../media/image15.png"/><Relationship Id="rId26" Type="http://schemas.openxmlformats.org/officeDocument/2006/relationships/image" Target="../media/image20.png"/><Relationship Id="rId3" Type="http://schemas.openxmlformats.org/officeDocument/2006/relationships/image" Target="../media/image3.png"/><Relationship Id="rId21" Type="http://schemas.openxmlformats.org/officeDocument/2006/relationships/oleObject" Target="../embeddings/oleObject2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14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18.png"/><Relationship Id="rId5" Type="http://schemas.openxmlformats.org/officeDocument/2006/relationships/image" Target="../media/image5.png"/><Relationship Id="rId15" Type="http://schemas.openxmlformats.org/officeDocument/2006/relationships/image" Target="../media/image12.png"/><Relationship Id="rId23" Type="http://schemas.openxmlformats.org/officeDocument/2006/relationships/image" Target="../media/image2.wmf"/><Relationship Id="rId10" Type="http://schemas.openxmlformats.org/officeDocument/2006/relationships/image" Target="../media/image10.png"/><Relationship Id="rId19" Type="http://schemas.openxmlformats.org/officeDocument/2006/relationships/image" Target="../media/image16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.wmf"/><Relationship Id="rId22" Type="http://schemas.openxmlformats.org/officeDocument/2006/relationships/package" Target="../embeddings/Microsoft_PowerPoint_Presentation2.pptx"/><Relationship Id="rId27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488832" cy="720080"/>
          </a:xfrm>
        </p:spPr>
        <p:txBody>
          <a:bodyPr>
            <a:normAutofit/>
          </a:bodyPr>
          <a:lstStyle/>
          <a:p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Subgroup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Digitalization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focuses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on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opertional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level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customer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-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and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cross-border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benefits</a:t>
            </a:r>
            <a:endParaRPr lang="de-DE" sz="1800" b="1" dirty="0">
              <a:solidFill>
                <a:schemeClr val="accent1">
                  <a:lumMod val="75000"/>
                </a:schemeClr>
              </a:solidFill>
              <a:latin typeface="DB Office" panose="020B0604020202020204" pitchFamily="34" charset="0"/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26"/>
          <p:cNvGrpSpPr/>
          <p:nvPr/>
        </p:nvGrpSpPr>
        <p:grpSpPr>
          <a:xfrm>
            <a:off x="447685" y="1052736"/>
            <a:ext cx="8163970" cy="5508251"/>
            <a:chOff x="179502" y="1124160"/>
            <a:chExt cx="8163970" cy="5508251"/>
          </a:xfrm>
        </p:grpSpPr>
        <p:sp>
          <p:nvSpPr>
            <p:cNvPr id="59" name="Rechteck 58"/>
            <p:cNvSpPr/>
            <p:nvPr/>
          </p:nvSpPr>
          <p:spPr>
            <a:xfrm>
              <a:off x="2101708" y="4908011"/>
              <a:ext cx="6241764" cy="17244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sz="1600" dirty="0">
                <a:solidFill>
                  <a:schemeClr val="tx1"/>
                </a:solidFill>
                <a:latin typeface="DB Office" panose="020B0604020202020204" pitchFamily="34" charset="0"/>
              </a:endParaRPr>
            </a:p>
            <a:p>
              <a:pPr algn="ctr"/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Decision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PRIME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platform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on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further</a:t>
              </a:r>
              <a:r>
                <a:rPr lang="de-DE" sz="1400" dirty="0">
                  <a:solidFill>
                    <a:schemeClr val="tx1"/>
                  </a:solidFill>
                  <a:latin typeface="DB Office" panose="020B0604020202020204" pitchFamily="34" charset="0"/>
                </a:rPr>
                <a:t>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working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  <a:latin typeface="DB Office" panose="020B0604020202020204" pitchFamily="34" charset="0"/>
                </a:rPr>
                <a:t>p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rogramm</a:t>
              </a:r>
              <a:endParaRPr lang="de-DE" sz="1400" dirty="0" smtClean="0">
                <a:solidFill>
                  <a:schemeClr val="tx1"/>
                </a:solidFill>
                <a:latin typeface="DB Office" panose="020B0604020202020204" pitchFamily="34" charset="0"/>
              </a:endParaRPr>
            </a:p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at PRIME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Plenary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</a:t>
              </a:r>
              <a:r>
                <a:rPr lang="de-DE" sz="1400" dirty="0">
                  <a:solidFill>
                    <a:schemeClr val="tx1"/>
                  </a:solidFill>
                  <a:latin typeface="DB Office" panose="020B0604020202020204" pitchFamily="34" charset="0"/>
                </a:rPr>
                <a:t>M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eeting 19th Nov. 2015</a:t>
              </a:r>
            </a:p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(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see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following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</a:t>
              </a:r>
              <a:r>
                <a:rPr lang="de-DE" sz="14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slide</a:t>
              </a:r>
              <a:r>
                <a:rPr lang="de-DE" sz="14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)</a:t>
              </a:r>
            </a:p>
            <a:p>
              <a:pPr algn="ctr"/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  <a:p>
              <a:pPr algn="ctr"/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9" name="Gruppieren 48"/>
            <p:cNvGrpSpPr/>
            <p:nvPr/>
          </p:nvGrpSpPr>
          <p:grpSpPr>
            <a:xfrm>
              <a:off x="2100434" y="3002721"/>
              <a:ext cx="3014474" cy="1724992"/>
              <a:chOff x="5408386" y="1124160"/>
              <a:chExt cx="3014474" cy="1862453"/>
            </a:xfrm>
          </p:grpSpPr>
          <p:sp>
            <p:nvSpPr>
              <p:cNvPr id="51" name="Rechteck 50"/>
              <p:cNvSpPr/>
              <p:nvPr/>
            </p:nvSpPr>
            <p:spPr>
              <a:xfrm>
                <a:off x="5408386" y="1124160"/>
                <a:ext cx="3014474" cy="2886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Collection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issues</a:t>
                </a:r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to</a:t>
                </a:r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work</a:t>
                </a:r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 on</a:t>
                </a:r>
                <a:endParaRPr lang="de-DE" sz="1600" dirty="0">
                  <a:solidFill>
                    <a:schemeClr val="tx1"/>
                  </a:solidFill>
                  <a:latin typeface="DB Office" panose="020B0604020202020204" pitchFamily="34" charset="0"/>
                </a:endParaRPr>
              </a:p>
            </p:txBody>
          </p:sp>
          <p:sp>
            <p:nvSpPr>
              <p:cNvPr id="50" name="Textfeld 49"/>
              <p:cNvSpPr txBox="1"/>
              <p:nvPr/>
            </p:nvSpPr>
            <p:spPr>
              <a:xfrm>
                <a:off x="5408386" y="1412775"/>
                <a:ext cx="3014474" cy="1573838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Feedback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from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7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members</a:t>
                </a: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21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projects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processes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tools</a:t>
                </a:r>
                <a:r>
                  <a:rPr lang="de-DE" sz="1200" dirty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named</a:t>
                </a: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de-DE" sz="1200" dirty="0" smtClean="0"/>
              </a:p>
            </p:txBody>
          </p:sp>
        </p:grpSp>
        <p:sp>
          <p:nvSpPr>
            <p:cNvPr id="9" name="Rechteck 8"/>
            <p:cNvSpPr/>
            <p:nvPr/>
          </p:nvSpPr>
          <p:spPr>
            <a:xfrm>
              <a:off x="2100434" y="1124160"/>
              <a:ext cx="3013200" cy="17244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02" y="2996952"/>
              <a:ext cx="1708028" cy="1724992"/>
            </a:xfrm>
            <a:prstGeom prst="rect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02" y="4941168"/>
              <a:ext cx="1710000" cy="1658086"/>
            </a:xfrm>
            <a:prstGeom prst="rect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7" t="17799" r="8597" b="21209"/>
            <a:stretch/>
          </p:blipFill>
          <p:spPr bwMode="auto">
            <a:xfrm>
              <a:off x="2287593" y="2065786"/>
              <a:ext cx="441162" cy="288032"/>
            </a:xfrm>
            <a:prstGeom prst="rect">
              <a:avLst/>
            </a:prstGeom>
            <a:ln>
              <a:noFill/>
            </a:ln>
            <a:effectLst/>
            <a:extLst/>
          </p:spPr>
        </p:pic>
        <p:pic>
          <p:nvPicPr>
            <p:cNvPr id="16" name="Picture 5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6454" y="2541137"/>
              <a:ext cx="828009" cy="204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3"/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3" t="27879" r="1216" b="22376"/>
            <a:stretch/>
          </p:blipFill>
          <p:spPr bwMode="auto">
            <a:xfrm>
              <a:off x="3788036" y="1628675"/>
              <a:ext cx="603748" cy="313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084"/>
            <a:stretch/>
          </p:blipFill>
          <p:spPr bwMode="auto">
            <a:xfrm>
              <a:off x="2339752" y="1289973"/>
              <a:ext cx="592488" cy="245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 rotWithShape="1">
            <a:blip r:embed="rId9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4" t="26850" r="4054" b="24646"/>
            <a:stretch/>
          </p:blipFill>
          <p:spPr bwMode="auto">
            <a:xfrm>
              <a:off x="4510886" y="1269760"/>
              <a:ext cx="416848" cy="220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4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0" t="23500" r="4640" b="27917"/>
            <a:stretch/>
          </p:blipFill>
          <p:spPr bwMode="auto">
            <a:xfrm>
              <a:off x="3788036" y="1289974"/>
              <a:ext cx="538134" cy="288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45" descr="DB-NETZE_rgb_M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333" y="1955829"/>
              <a:ext cx="786087" cy="190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86" r="32448"/>
            <a:stretch/>
          </p:blipFill>
          <p:spPr bwMode="auto">
            <a:xfrm>
              <a:off x="4535872" y="1941686"/>
              <a:ext cx="579036" cy="248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33" name="Objekt 32">
              <a:hlinkClick r:id="" action="ppaction://ole?verb=0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2932698"/>
                </p:ext>
              </p:extLst>
            </p:nvPr>
          </p:nvGraphicFramePr>
          <p:xfrm>
            <a:off x="2986996" y="4212086"/>
            <a:ext cx="1215503" cy="722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4" name="Präsentation" showAsIcon="1" r:id="rId13" imgW="914400" imgH="771480" progId="PowerPoint.Show.12">
                    <p:embed/>
                  </p:oleObj>
                </mc:Choice>
                <mc:Fallback>
                  <p:oleObj name="Präsentation" showAsIcon="1" r:id="rId13" imgW="914400" imgH="771480" progId="PowerPoint.Show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986996" y="4212086"/>
                          <a:ext cx="1215503" cy="72242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5" name="Picture 37"/>
            <p:cNvPicPr>
              <a:picLocks noChangeAspect="1" noChangeArrowheads="1"/>
            </p:cNvPicPr>
            <p:nvPr/>
          </p:nvPicPr>
          <p:blipFill rotWithShape="1">
            <a:blip r:embed="rId1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1" t="10810" r="4583" b="21157"/>
            <a:stretch/>
          </p:blipFill>
          <p:spPr bwMode="auto">
            <a:xfrm>
              <a:off x="3637254" y="2399064"/>
              <a:ext cx="475890" cy="3561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 descr="D:\Users\zanegrike\Desktop\Infraestruturas_de_Portugal_Logo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940" y="1643307"/>
              <a:ext cx="448112" cy="336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D:\Users\zanegrike\Desktop\trv-logo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5768" y="2183106"/>
              <a:ext cx="1008621" cy="174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D:\Users\zanegrike\Desktop\logo.pn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2105" y="2210498"/>
              <a:ext cx="623634" cy="237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9670" y="1578157"/>
              <a:ext cx="560252" cy="301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hteck 5"/>
            <p:cNvSpPr/>
            <p:nvPr/>
          </p:nvSpPr>
          <p:spPr>
            <a:xfrm>
              <a:off x="179512" y="1124160"/>
              <a:ext cx="1708027" cy="17244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>
                <a:solidFill>
                  <a:schemeClr val="tx1"/>
                </a:solidFill>
                <a:latin typeface="DB Office" panose="020B0604020202020204" pitchFamily="34" charset="0"/>
              </a:endParaRPr>
            </a:p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Kick-off </a:t>
              </a:r>
              <a:r>
                <a:rPr lang="de-DE" sz="16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meeting</a:t>
              </a:r>
              <a:r>
                <a:rPr lang="de-DE" sz="16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6th </a:t>
              </a:r>
              <a:r>
                <a:rPr lang="de-DE" sz="1600" dirty="0" err="1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Oct</a:t>
              </a:r>
              <a:r>
                <a:rPr lang="de-DE" sz="1600" dirty="0" smtClean="0">
                  <a:solidFill>
                    <a:schemeClr val="tx1"/>
                  </a:solidFill>
                  <a:latin typeface="DB Office" panose="020B0604020202020204" pitchFamily="34" charset="0"/>
                </a:rPr>
                <a:t> 2015 in Frankfurt</a:t>
              </a: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  <a:p>
              <a:pPr algn="ctr"/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dirty="0"/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657" y="2270280"/>
              <a:ext cx="1601736" cy="539556"/>
            </a:xfrm>
            <a:prstGeom prst="rect">
              <a:avLst/>
            </a:prstGeom>
          </p:spPr>
        </p:pic>
        <p:grpSp>
          <p:nvGrpSpPr>
            <p:cNvPr id="46" name="Gruppieren 45"/>
            <p:cNvGrpSpPr/>
            <p:nvPr/>
          </p:nvGrpSpPr>
          <p:grpSpPr>
            <a:xfrm>
              <a:off x="5309261" y="1124160"/>
              <a:ext cx="3014474" cy="1724400"/>
              <a:chOff x="5408386" y="1124160"/>
              <a:chExt cx="3014474" cy="1862453"/>
            </a:xfrm>
          </p:grpSpPr>
          <p:sp>
            <p:nvSpPr>
              <p:cNvPr id="47" name="Textfeld 46"/>
              <p:cNvSpPr txBox="1"/>
              <p:nvPr/>
            </p:nvSpPr>
            <p:spPr>
              <a:xfrm>
                <a:off x="5408386" y="1412775"/>
                <a:ext cx="3014474" cy="1573838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All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participants</a:t>
                </a:r>
                <a:r>
                  <a:rPr lang="de-DE" sz="1200" dirty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are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already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engaged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in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digitalization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projects</a:t>
                </a: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Collection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of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projects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processes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tools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the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group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will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work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on in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future</a:t>
                </a: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Collection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of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ideas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for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a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digitalization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fair in 1st half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of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2016 (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task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from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HLIM 2./3. June 2015) </a:t>
                </a:r>
              </a:p>
              <a:p>
                <a:r>
                  <a:rPr lang="de-DE" sz="1200" dirty="0" smtClean="0"/>
                  <a:t>                                                                                                        </a:t>
                </a:r>
              </a:p>
            </p:txBody>
          </p:sp>
          <p:sp>
            <p:nvSpPr>
              <p:cNvPr id="48" name="Rechteck 47"/>
              <p:cNvSpPr/>
              <p:nvPr/>
            </p:nvSpPr>
            <p:spPr>
              <a:xfrm>
                <a:off x="5408386" y="1124160"/>
                <a:ext cx="3014474" cy="2886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Main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results</a:t>
                </a:r>
                <a:endParaRPr lang="de-DE" sz="1600" dirty="0">
                  <a:solidFill>
                    <a:schemeClr val="tx1"/>
                  </a:solidFill>
                  <a:latin typeface="DB Office" panose="020B0604020202020204" pitchFamily="34" charset="0"/>
                </a:endParaRPr>
              </a:p>
            </p:txBody>
          </p:sp>
        </p:grpSp>
        <p:grpSp>
          <p:nvGrpSpPr>
            <p:cNvPr id="53" name="Gruppieren 52"/>
            <p:cNvGrpSpPr/>
            <p:nvPr/>
          </p:nvGrpSpPr>
          <p:grpSpPr>
            <a:xfrm>
              <a:off x="5328998" y="3002721"/>
              <a:ext cx="3014474" cy="1724400"/>
              <a:chOff x="5408386" y="1124160"/>
              <a:chExt cx="3014474" cy="1862453"/>
            </a:xfrm>
          </p:grpSpPr>
          <p:sp>
            <p:nvSpPr>
              <p:cNvPr id="54" name="Textfeld 53"/>
              <p:cNvSpPr txBox="1"/>
              <p:nvPr/>
            </p:nvSpPr>
            <p:spPr>
              <a:xfrm>
                <a:off x="5408386" y="1412775"/>
                <a:ext cx="3014474" cy="1573838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§"/>
                </a:pPr>
                <a:endParaRPr lang="de-DE" sz="1200" dirty="0" smtClean="0"/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Feedback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from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5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members</a:t>
                </a:r>
                <a:endParaRPr lang="de-DE" sz="1200" dirty="0" smtClean="0">
                  <a:latin typeface="DB Office" panose="020B0604020202020204" pitchFamily="34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endParaRPr lang="de-DE" sz="1200" dirty="0">
                  <a:latin typeface="DB Office" panose="020B0604020202020204" pitchFamily="34" charset="0"/>
                </a:endParaRPr>
              </a:p>
              <a:p>
                <a:pPr marL="171450" indent="-171450">
                  <a:buFont typeface="Wingdings" panose="05000000000000000000" pitchFamily="2" charset="2"/>
                  <a:buChar char="§"/>
                </a:pPr>
                <a:r>
                  <a:rPr lang="de-DE" sz="1200" dirty="0" smtClean="0">
                    <a:latin typeface="DB Office" panose="020B0604020202020204" pitchFamily="34" charset="0"/>
                  </a:rPr>
                  <a:t>12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projects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processes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/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tools</a:t>
                </a:r>
                <a:r>
                  <a:rPr lang="de-DE" sz="1200" dirty="0" smtClean="0">
                    <a:latin typeface="DB Office" panose="020B0604020202020204" pitchFamily="34" charset="0"/>
                  </a:rPr>
                  <a:t> </a:t>
                </a:r>
                <a:r>
                  <a:rPr lang="de-DE" sz="1200" dirty="0" err="1" smtClean="0">
                    <a:latin typeface="DB Office" panose="020B0604020202020204" pitchFamily="34" charset="0"/>
                  </a:rPr>
                  <a:t>named</a:t>
                </a:r>
                <a:r>
                  <a:rPr lang="de-DE" sz="1200" dirty="0" smtClean="0"/>
                  <a:t>                                                                                                        </a:t>
                </a:r>
              </a:p>
            </p:txBody>
          </p:sp>
          <p:sp>
            <p:nvSpPr>
              <p:cNvPr id="55" name="Rechteck 54"/>
              <p:cNvSpPr/>
              <p:nvPr/>
            </p:nvSpPr>
            <p:spPr>
              <a:xfrm>
                <a:off x="5408386" y="1124160"/>
                <a:ext cx="3014474" cy="2886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Collection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ideas</a:t>
                </a:r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 </a:t>
                </a:r>
                <a:r>
                  <a:rPr lang="de-DE" sz="1600" dirty="0" err="1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for</a:t>
                </a:r>
                <a:r>
                  <a:rPr lang="de-DE" sz="1600" dirty="0" smtClean="0">
                    <a:solidFill>
                      <a:schemeClr val="tx1"/>
                    </a:solidFill>
                    <a:latin typeface="DB Office" panose="020B0604020202020204" pitchFamily="34" charset="0"/>
                  </a:rPr>
                  <a:t> fair</a:t>
                </a:r>
                <a:endParaRPr lang="de-DE" sz="1600" dirty="0">
                  <a:solidFill>
                    <a:schemeClr val="tx1"/>
                  </a:solidFill>
                  <a:latin typeface="DB Office" panose="020B0604020202020204" pitchFamily="34" charset="0"/>
                </a:endParaRPr>
              </a:p>
            </p:txBody>
          </p:sp>
        </p:grpSp>
        <p:graphicFrame>
          <p:nvGraphicFramePr>
            <p:cNvPr id="34" name="Objekt 33">
              <a:hlinkClick r:id="" action="ppaction://ole?verb=0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4622957"/>
                </p:ext>
              </p:extLst>
            </p:nvPr>
          </p:nvGraphicFramePr>
          <p:xfrm>
            <a:off x="6430720" y="4190343"/>
            <a:ext cx="1224135" cy="750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5" name="Präsentation" showAsIcon="1" r:id="rId22" imgW="914400" imgH="771480" progId="PowerPoint.Show.12">
                    <p:embed/>
                  </p:oleObj>
                </mc:Choice>
                <mc:Fallback>
                  <p:oleObj name="Präsentation" showAsIcon="1" r:id="rId22" imgW="914400" imgH="771480" progId="PowerPoint.Show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6430720" y="4190343"/>
                          <a:ext cx="1224135" cy="7508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079" name="Picture 55" descr="D:\Users\zanegrike\Desktop\logo (1)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268" y="2449551"/>
            <a:ext cx="1098547" cy="20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D:\Users\zanegrike\Desktop\logo (2)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645" y="1392015"/>
            <a:ext cx="495018" cy="34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uppieren 27"/>
          <p:cNvGrpSpPr/>
          <p:nvPr/>
        </p:nvGrpSpPr>
        <p:grpSpPr>
          <a:xfrm>
            <a:off x="7753143" y="4648"/>
            <a:ext cx="1339434" cy="734940"/>
            <a:chOff x="7753143" y="4648"/>
            <a:chExt cx="1339434" cy="734940"/>
          </a:xfrm>
        </p:grpSpPr>
        <p:pic>
          <p:nvPicPr>
            <p:cNvPr id="1052" name="Picture 28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3143" y="4648"/>
              <a:ext cx="1339434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feld 37"/>
            <p:cNvSpPr txBox="1"/>
            <p:nvPr/>
          </p:nvSpPr>
          <p:spPr>
            <a:xfrm>
              <a:off x="8066394" y="398477"/>
              <a:ext cx="10044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800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Subgroup</a:t>
              </a:r>
              <a:endParaRPr lang="de-DE" sz="800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  <a:p>
              <a:pPr algn="r"/>
              <a:r>
                <a:rPr lang="de-DE" sz="800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Digitalization</a:t>
              </a:r>
              <a:endParaRPr lang="de-DE" sz="800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pic>
          <p:nvPicPr>
            <p:cNvPr id="1091" name="Picture 67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5068" y="406684"/>
              <a:ext cx="466620" cy="332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67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488832" cy="720080"/>
          </a:xfrm>
        </p:spPr>
        <p:txBody>
          <a:bodyPr>
            <a:normAutofit/>
          </a:bodyPr>
          <a:lstStyle/>
          <a:p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Decisions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to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be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taken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by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PRIME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Platform</a:t>
            </a:r>
            <a:r>
              <a:rPr lang="de-DE" sz="1800" b="1" dirty="0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 </a:t>
            </a:r>
            <a:r>
              <a:rPr lang="de-DE" sz="1800" b="1" dirty="0" err="1" smtClean="0">
                <a:solidFill>
                  <a:schemeClr val="accent1">
                    <a:lumMod val="75000"/>
                  </a:schemeClr>
                </a:solidFill>
                <a:latin typeface="DB Office" panose="020B0604020202020204" pitchFamily="34" charset="0"/>
              </a:rPr>
              <a:t>members</a:t>
            </a:r>
            <a:endParaRPr lang="de-DE" sz="1800" b="1" dirty="0">
              <a:solidFill>
                <a:schemeClr val="accent1">
                  <a:lumMod val="75000"/>
                </a:schemeClr>
              </a:solidFill>
              <a:latin typeface="DB Office" panose="020B0604020202020204" pitchFamily="34" charset="0"/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621399" y="1527493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043608" y="1408131"/>
            <a:ext cx="6192688" cy="6527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The </a:t>
            </a:r>
            <a:r>
              <a:rPr lang="de-DE" sz="1600" dirty="0" err="1" smtClean="0">
                <a:latin typeface="DB Office" panose="020B0604020202020204" pitchFamily="34" charset="0"/>
              </a:rPr>
              <a:t>Subgroup</a:t>
            </a:r>
            <a:r>
              <a:rPr lang="de-DE" sz="1600" dirty="0" smtClean="0">
                <a:latin typeface="DB Office" panose="020B0604020202020204" pitchFamily="34" charset="0"/>
              </a:rPr>
              <a:t> will </a:t>
            </a:r>
            <a:r>
              <a:rPr lang="de-DE" sz="1600" dirty="0" err="1" smtClean="0">
                <a:latin typeface="DB Office" panose="020B0604020202020204" pitchFamily="34" charset="0"/>
              </a:rPr>
              <a:t>concentrate</a:t>
            </a:r>
            <a:r>
              <a:rPr lang="de-DE" sz="1600" dirty="0" smtClean="0">
                <a:latin typeface="DB Office" panose="020B0604020202020204" pitchFamily="34" charset="0"/>
              </a:rPr>
              <a:t> on </a:t>
            </a:r>
            <a:r>
              <a:rPr lang="de-DE" sz="1600" dirty="0" err="1" smtClean="0">
                <a:latin typeface="DB Office" panose="020B0604020202020204" pitchFamily="34" charset="0"/>
              </a:rPr>
              <a:t>projects</a:t>
            </a:r>
            <a:r>
              <a:rPr lang="de-DE" sz="1600" dirty="0" smtClean="0">
                <a:latin typeface="DB Office" panose="020B0604020202020204" pitchFamily="34" charset="0"/>
              </a:rPr>
              <a:t>/</a:t>
            </a:r>
            <a:r>
              <a:rPr lang="de-DE" sz="1600" dirty="0" err="1" smtClean="0">
                <a:latin typeface="DB Office" panose="020B0604020202020204" pitchFamily="34" charset="0"/>
              </a:rPr>
              <a:t>processes</a:t>
            </a:r>
            <a:r>
              <a:rPr lang="de-DE" sz="1600" dirty="0" smtClean="0">
                <a:latin typeface="DB Office" panose="020B0604020202020204" pitchFamily="34" charset="0"/>
              </a:rPr>
              <a:t>/IT-tools </a:t>
            </a:r>
            <a:r>
              <a:rPr lang="de-DE" sz="1600" dirty="0" err="1" smtClean="0">
                <a:latin typeface="DB Office" panose="020B0604020202020204" pitchFamily="34" charset="0"/>
              </a:rPr>
              <a:t>with</a:t>
            </a:r>
            <a:r>
              <a:rPr lang="de-DE" sz="1600" dirty="0" smtClean="0">
                <a:latin typeface="DB Office" panose="020B0604020202020204" pitchFamily="34" charset="0"/>
              </a:rPr>
              <a:t>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297334" y="2060849"/>
            <a:ext cx="6523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err="1">
                <a:latin typeface="DB Office" panose="020B0604020202020204" pitchFamily="34" charset="0"/>
              </a:rPr>
              <a:t>d</a:t>
            </a:r>
            <a:r>
              <a:rPr lang="de-DE" sz="1600" dirty="0" err="1" smtClean="0">
                <a:latin typeface="DB Office" panose="020B0604020202020204" pitchFamily="34" charset="0"/>
              </a:rPr>
              <a:t>irect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impact</a:t>
            </a:r>
            <a:r>
              <a:rPr lang="de-DE" sz="1600" dirty="0" smtClean="0">
                <a:latin typeface="DB Office" panose="020B0604020202020204" pitchFamily="34" charset="0"/>
              </a:rPr>
              <a:t> on </a:t>
            </a:r>
            <a:r>
              <a:rPr lang="de-DE" sz="1600" dirty="0" err="1" smtClean="0">
                <a:latin typeface="DB Office" panose="020B0604020202020204" pitchFamily="34" charset="0"/>
              </a:rPr>
              <a:t>customer-satisfaction</a:t>
            </a:r>
            <a:r>
              <a:rPr lang="de-DE" sz="1600" dirty="0" smtClean="0">
                <a:latin typeface="DB Office" panose="020B0604020202020204" pitchFamily="34" charset="0"/>
              </a:rPr>
              <a:t>             </a:t>
            </a:r>
            <a:r>
              <a:rPr lang="de-DE" sz="1600" dirty="0">
                <a:latin typeface="DB Office" panose="020B0604020202020204" pitchFamily="34" charset="0"/>
              </a:rPr>
              <a:t>Y</a:t>
            </a:r>
            <a:r>
              <a:rPr lang="de-DE" sz="1600" dirty="0" smtClean="0">
                <a:latin typeface="DB Office" panose="020B0604020202020204" pitchFamily="34" charset="0"/>
              </a:rPr>
              <a:t>es               </a:t>
            </a:r>
            <a:r>
              <a:rPr lang="de-DE" sz="1600" dirty="0" err="1" smtClean="0">
                <a:latin typeface="DB Office" panose="020B0604020202020204" pitchFamily="34" charset="0"/>
              </a:rPr>
              <a:t>No</a:t>
            </a:r>
            <a:r>
              <a:rPr lang="de-DE" sz="1600" dirty="0" smtClean="0">
                <a:latin typeface="DB Office" panose="020B0604020202020204" pitchFamily="34" charset="0"/>
              </a:rPr>
              <a:t>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err="1">
                <a:latin typeface="DB Office" panose="020B0604020202020204" pitchFamily="34" charset="0"/>
              </a:rPr>
              <a:t>d</a:t>
            </a:r>
            <a:r>
              <a:rPr lang="de-DE" sz="1600" dirty="0" err="1" smtClean="0">
                <a:latin typeface="DB Office" panose="020B0604020202020204" pitchFamily="34" charset="0"/>
              </a:rPr>
              <a:t>irect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benefit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for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cross-border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traffic</a:t>
            </a:r>
            <a:r>
              <a:rPr lang="de-DE" sz="1600" dirty="0" smtClean="0">
                <a:latin typeface="DB Office" panose="020B0604020202020204" pitchFamily="34" charset="0"/>
              </a:rPr>
              <a:t>                 Yes               </a:t>
            </a:r>
            <a:r>
              <a:rPr lang="de-DE" sz="1600" dirty="0" err="1" smtClean="0">
                <a:latin typeface="DB Office" panose="020B0604020202020204" pitchFamily="34" charset="0"/>
              </a:rPr>
              <a:t>No</a:t>
            </a:r>
            <a:endParaRPr lang="de-DE" sz="1600" dirty="0">
              <a:latin typeface="DB Office" panose="020B0604020202020204" pitchFamily="34" charset="0"/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611560" y="3305009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/>
          <p:cNvSpPr txBox="1"/>
          <p:nvPr/>
        </p:nvSpPr>
        <p:spPr>
          <a:xfrm>
            <a:off x="1007105" y="3140968"/>
            <a:ext cx="5782345" cy="6527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The </a:t>
            </a:r>
            <a:r>
              <a:rPr lang="de-DE" sz="1600" dirty="0" err="1" smtClean="0">
                <a:latin typeface="DB Office" panose="020B0604020202020204" pitchFamily="34" charset="0"/>
              </a:rPr>
              <a:t>Subgroup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is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mandated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by</a:t>
            </a:r>
            <a:r>
              <a:rPr lang="de-DE" sz="1600" dirty="0" smtClean="0">
                <a:latin typeface="DB Office" panose="020B0604020202020204" pitchFamily="34" charset="0"/>
              </a:rPr>
              <a:t> PRIME </a:t>
            </a:r>
            <a:r>
              <a:rPr lang="de-DE" sz="1600" dirty="0" err="1" smtClean="0">
                <a:latin typeface="DB Office" panose="020B0604020202020204" pitchFamily="34" charset="0"/>
              </a:rPr>
              <a:t>Platform</a:t>
            </a:r>
            <a:r>
              <a:rPr lang="de-DE" sz="1600" dirty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members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to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select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max</a:t>
            </a:r>
            <a:r>
              <a:rPr lang="de-DE" sz="1600" dirty="0" smtClean="0">
                <a:latin typeface="DB Office" panose="020B0604020202020204" pitchFamily="34" charset="0"/>
              </a:rPr>
              <a:t> 5 </a:t>
            </a:r>
            <a:r>
              <a:rPr lang="de-DE" sz="1600" dirty="0" err="1" smtClean="0">
                <a:latin typeface="DB Office" panose="020B0604020202020204" pitchFamily="34" charset="0"/>
              </a:rPr>
              <a:t>projects</a:t>
            </a:r>
            <a:r>
              <a:rPr lang="de-DE" sz="1600" dirty="0" smtClean="0">
                <a:latin typeface="DB Office" panose="020B0604020202020204" pitchFamily="34" charset="0"/>
              </a:rPr>
              <a:t>/</a:t>
            </a:r>
            <a:r>
              <a:rPr lang="de-DE" sz="1600" dirty="0" err="1" smtClean="0">
                <a:latin typeface="DB Office" panose="020B0604020202020204" pitchFamily="34" charset="0"/>
              </a:rPr>
              <a:t>processes</a:t>
            </a:r>
            <a:r>
              <a:rPr lang="de-DE" sz="1600" dirty="0" smtClean="0">
                <a:latin typeface="DB Office" panose="020B0604020202020204" pitchFamily="34" charset="0"/>
              </a:rPr>
              <a:t>/IT-tools </a:t>
            </a:r>
            <a:r>
              <a:rPr lang="de-DE" sz="1600" dirty="0" err="1" smtClean="0">
                <a:latin typeface="DB Office" panose="020B0604020202020204" pitchFamily="34" charset="0"/>
              </a:rPr>
              <a:t>to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work</a:t>
            </a:r>
            <a:r>
              <a:rPr lang="de-DE" sz="1600" dirty="0" smtClean="0">
                <a:latin typeface="DB Office" panose="020B0604020202020204" pitchFamily="34" charset="0"/>
              </a:rPr>
              <a:t> on in 2016</a:t>
            </a:r>
          </a:p>
        </p:txBody>
      </p:sp>
      <p:sp>
        <p:nvSpPr>
          <p:cNvPr id="57" name="Rechteck 56"/>
          <p:cNvSpPr/>
          <p:nvPr/>
        </p:nvSpPr>
        <p:spPr>
          <a:xfrm>
            <a:off x="611560" y="4534865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/>
          <p:cNvSpPr/>
          <p:nvPr/>
        </p:nvSpPr>
        <p:spPr>
          <a:xfrm>
            <a:off x="612041" y="5717267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Textfeld 62"/>
          <p:cNvSpPr txBox="1"/>
          <p:nvPr/>
        </p:nvSpPr>
        <p:spPr>
          <a:xfrm>
            <a:off x="1123995" y="4362781"/>
            <a:ext cx="5782345" cy="6527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PRIME </a:t>
            </a:r>
            <a:r>
              <a:rPr lang="de-DE" sz="1600" dirty="0" err="1" smtClean="0">
                <a:latin typeface="DB Office" panose="020B0604020202020204" pitchFamily="34" charset="0"/>
              </a:rPr>
              <a:t>Platform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members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agree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that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subgroup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supports</a:t>
            </a:r>
            <a:r>
              <a:rPr lang="de-DE" sz="1600" dirty="0" smtClean="0">
                <a:latin typeface="DB Office" panose="020B0604020202020204" pitchFamily="34" charset="0"/>
              </a:rPr>
              <a:t> CER/EIM in </a:t>
            </a:r>
            <a:r>
              <a:rPr lang="de-DE" sz="1600" dirty="0" err="1" smtClean="0">
                <a:latin typeface="DB Office" panose="020B0604020202020204" pitchFamily="34" charset="0"/>
              </a:rPr>
              <a:t>planning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digitalization</a:t>
            </a:r>
            <a:r>
              <a:rPr lang="de-DE" sz="1600" dirty="0" smtClean="0">
                <a:latin typeface="DB Office" panose="020B0604020202020204" pitchFamily="34" charset="0"/>
              </a:rPr>
              <a:t> fair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1123994" y="5390056"/>
            <a:ext cx="5782345" cy="111844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PRIME </a:t>
            </a:r>
            <a:r>
              <a:rPr lang="de-DE" sz="1600" dirty="0" err="1" smtClean="0">
                <a:latin typeface="DB Office" panose="020B0604020202020204" pitchFamily="34" charset="0"/>
              </a:rPr>
              <a:t>Platform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members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agree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that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subgroup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makes</a:t>
            </a:r>
            <a:r>
              <a:rPr lang="de-DE" sz="1600" dirty="0" smtClean="0">
                <a:latin typeface="DB Office" panose="020B0604020202020204" pitchFamily="34" charset="0"/>
              </a:rPr>
              <a:t> a </a:t>
            </a:r>
            <a:r>
              <a:rPr lang="de-DE" sz="1600" dirty="0" err="1" smtClean="0">
                <a:latin typeface="DB Office" panose="020B0604020202020204" pitchFamily="34" charset="0"/>
              </a:rPr>
              <a:t>proposal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how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to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involve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RU </a:t>
            </a:r>
            <a:r>
              <a:rPr lang="de-DE" sz="1600" dirty="0" err="1" smtClean="0">
                <a:latin typeface="DB Office" panose="020B0604020202020204" pitchFamily="34" charset="0"/>
              </a:rPr>
              <a:t>Dialogue</a:t>
            </a:r>
            <a:r>
              <a:rPr lang="de-DE" sz="1600" dirty="0" smtClean="0">
                <a:latin typeface="DB Office" panose="020B0604020202020204" pitchFamily="34" charset="0"/>
              </a:rPr>
              <a:t> in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concrete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project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work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as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soon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as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working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programme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for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the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subgroup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is</a:t>
            </a:r>
            <a:r>
              <a:rPr lang="de-DE" sz="1600" dirty="0" smtClean="0">
                <a:latin typeface="DB Office" panose="020B0604020202020204" pitchFamily="34" charset="0"/>
              </a:rPr>
              <a:t> </a:t>
            </a:r>
            <a:r>
              <a:rPr lang="de-DE" sz="1600" dirty="0" err="1" smtClean="0">
                <a:latin typeface="DB Office" panose="020B0604020202020204" pitchFamily="34" charset="0"/>
              </a:rPr>
              <a:t>fixed</a:t>
            </a:r>
            <a:endParaRPr lang="de-DE" sz="1600" dirty="0" smtClean="0">
              <a:latin typeface="DB Office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333382" y="2099229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/>
          <p:cNvSpPr/>
          <p:nvPr/>
        </p:nvSpPr>
        <p:spPr>
          <a:xfrm>
            <a:off x="7333382" y="2390263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Rechteck 65"/>
          <p:cNvSpPr/>
          <p:nvPr/>
        </p:nvSpPr>
        <p:spPr>
          <a:xfrm>
            <a:off x="8420821" y="2099229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8420821" y="2390263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6840056" y="3314225"/>
            <a:ext cx="203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Yes             </a:t>
            </a:r>
            <a:r>
              <a:rPr lang="de-DE" sz="1600" dirty="0" err="1" smtClean="0">
                <a:latin typeface="DB Office" panose="020B0604020202020204" pitchFamily="34" charset="0"/>
              </a:rPr>
              <a:t>No</a:t>
            </a:r>
            <a:r>
              <a:rPr lang="de-DE" dirty="0" smtClean="0"/>
              <a:t>          </a:t>
            </a:r>
            <a:endParaRPr lang="de-DE" dirty="0"/>
          </a:p>
        </p:txBody>
      </p:sp>
      <p:sp>
        <p:nvSpPr>
          <p:cNvPr id="68" name="Rechteck 67"/>
          <p:cNvSpPr/>
          <p:nvPr/>
        </p:nvSpPr>
        <p:spPr>
          <a:xfrm>
            <a:off x="7333382" y="3360641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8420821" y="3388701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feld 73"/>
          <p:cNvSpPr txBox="1"/>
          <p:nvPr/>
        </p:nvSpPr>
        <p:spPr>
          <a:xfrm>
            <a:off x="6847520" y="4504474"/>
            <a:ext cx="203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Yes             </a:t>
            </a:r>
            <a:r>
              <a:rPr lang="de-DE" sz="1600" dirty="0" err="1" smtClean="0">
                <a:latin typeface="DB Office" panose="020B0604020202020204" pitchFamily="34" charset="0"/>
              </a:rPr>
              <a:t>No</a:t>
            </a:r>
            <a:r>
              <a:rPr lang="de-DE" dirty="0" smtClean="0"/>
              <a:t>          </a:t>
            </a:r>
            <a:endParaRPr lang="de-DE" dirty="0"/>
          </a:p>
        </p:txBody>
      </p:sp>
      <p:sp>
        <p:nvSpPr>
          <p:cNvPr id="76" name="Rechteck 75"/>
          <p:cNvSpPr/>
          <p:nvPr/>
        </p:nvSpPr>
        <p:spPr>
          <a:xfrm>
            <a:off x="7333382" y="4550890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/>
          <p:cNvSpPr/>
          <p:nvPr/>
        </p:nvSpPr>
        <p:spPr>
          <a:xfrm>
            <a:off x="8420821" y="4578950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Textfeld 78"/>
          <p:cNvSpPr txBox="1"/>
          <p:nvPr/>
        </p:nvSpPr>
        <p:spPr>
          <a:xfrm>
            <a:off x="6769644" y="5642791"/>
            <a:ext cx="203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DB Office" panose="020B0604020202020204" pitchFamily="34" charset="0"/>
              </a:rPr>
              <a:t>Yes             </a:t>
            </a:r>
            <a:r>
              <a:rPr lang="de-DE" sz="1600" dirty="0" err="1" smtClean="0">
                <a:latin typeface="DB Office" panose="020B0604020202020204" pitchFamily="34" charset="0"/>
              </a:rPr>
              <a:t>No</a:t>
            </a:r>
            <a:r>
              <a:rPr lang="de-DE" dirty="0" smtClean="0"/>
              <a:t>          </a:t>
            </a:r>
            <a:endParaRPr lang="de-DE" dirty="0"/>
          </a:p>
        </p:txBody>
      </p:sp>
      <p:sp>
        <p:nvSpPr>
          <p:cNvPr id="81" name="Rechteck 80"/>
          <p:cNvSpPr/>
          <p:nvPr/>
        </p:nvSpPr>
        <p:spPr>
          <a:xfrm>
            <a:off x="7333382" y="5689207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/>
          <p:cNvSpPr/>
          <p:nvPr/>
        </p:nvSpPr>
        <p:spPr>
          <a:xfrm>
            <a:off x="8420821" y="5717267"/>
            <a:ext cx="360040" cy="22038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3" name="Gruppieren 82"/>
          <p:cNvGrpSpPr/>
          <p:nvPr/>
        </p:nvGrpSpPr>
        <p:grpSpPr>
          <a:xfrm>
            <a:off x="7753143" y="4648"/>
            <a:ext cx="1339434" cy="734940"/>
            <a:chOff x="7753143" y="4648"/>
            <a:chExt cx="1339434" cy="734940"/>
          </a:xfrm>
        </p:grpSpPr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3143" y="4648"/>
              <a:ext cx="1339434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Textfeld 84"/>
            <p:cNvSpPr txBox="1"/>
            <p:nvPr/>
          </p:nvSpPr>
          <p:spPr>
            <a:xfrm>
              <a:off x="8066394" y="398477"/>
              <a:ext cx="10044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800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Subgroup</a:t>
              </a:r>
              <a:endParaRPr lang="de-DE" sz="800" dirty="0" smtClean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  <a:p>
              <a:pPr algn="r"/>
              <a:r>
                <a:rPr lang="de-DE" sz="800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Digitalization</a:t>
              </a:r>
              <a:endParaRPr lang="de-DE" sz="800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pic>
          <p:nvPicPr>
            <p:cNvPr id="86" name="Picture 6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5068" y="406684"/>
              <a:ext cx="466620" cy="332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4741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Larissa</vt:lpstr>
      <vt:lpstr>Präsentation</vt:lpstr>
      <vt:lpstr>Subgroup Digitalization focuses on opertional level customer- and cross-border benefits</vt:lpstr>
      <vt:lpstr>Decisions to be taken by PRIME Platform members</vt:lpstr>
    </vt:vector>
  </TitlesOfParts>
  <Company>Deutsche Bahn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Grike, Zane</dc:creator>
  <cp:lastModifiedBy>DG MOVE B2</cp:lastModifiedBy>
  <cp:revision>46</cp:revision>
  <cp:lastPrinted>2015-11-11T08:55:18Z</cp:lastPrinted>
  <dcterms:created xsi:type="dcterms:W3CDTF">2015-11-10T14:22:20Z</dcterms:created>
  <dcterms:modified xsi:type="dcterms:W3CDTF">2015-11-11T14:05:00Z</dcterms:modified>
</cp:coreProperties>
</file>